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drawings/drawing1.xml" ContentType="application/vnd.openxmlformats-officedocument.drawingml.chartshapes+xml"/>
  <Override PartName="/ppt/charts/chart2.xml" ContentType="application/vnd.openxmlformats-officedocument.drawingml.chart+xml"/>
  <Override PartName="/ppt/drawings/drawing2.xml" ContentType="application/vnd.openxmlformats-officedocument.drawingml.chartshapes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271" r:id="rId2"/>
    <p:sldId id="257" r:id="rId3"/>
    <p:sldId id="258" r:id="rId4"/>
    <p:sldId id="256" r:id="rId5"/>
    <p:sldId id="273" r:id="rId6"/>
    <p:sldId id="265" r:id="rId7"/>
    <p:sldId id="266" r:id="rId8"/>
    <p:sldId id="267" r:id="rId9"/>
    <p:sldId id="260" r:id="rId10"/>
    <p:sldId id="268" r:id="rId11"/>
    <p:sldId id="274" r:id="rId12"/>
    <p:sldId id="270" r:id="rId13"/>
  </p:sldIdLst>
  <p:sldSz cx="9144000" cy="6858000" type="screen4x3"/>
  <p:notesSz cx="6669088" cy="992822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B301B821-A1FF-4177-AEE7-76D212191A09}" styleName="Средний стиль 1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-1638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oleObject" Target="file:///C:\Users\Vladimir\AppData\Local\Microsoft\Windows\Temporary%20Internet%20Files\Content.Outlook\DADXHT1X\schools_without_learning_plan_page.xml" TargetMode="External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oleObject" Target="file:///C:\Users\Vladimir\Desktop\&#1050;&#1086;&#1083;&#1083;&#1077;&#1075;&#1080;&#1103;%2027.10.2011\&#1050;&#1086;&#1087;&#1080;&#1103;%20nouchplan_131211.xls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Vladimir\AppData\Local\Microsoft\Windows\Temporary%20Internet%20Files\Content.Outlook\DADXHT1X\&#1055;&#1088;&#1080;&#1077;&#1084;%20&#1074;%20&#1096;&#1082;&#1086;&#1083;&#1091;.xlsx" TargetMode="Externa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Vladimir\Desktop\&#1050;&#1086;&#1083;&#1083;&#1077;&#1075;&#1080;&#1103;%2027.10.2011\&#1050;&#1086;&#1087;&#1080;&#1103;%20&#1055;&#1088;&#1080;&#1077;&#1084;%20&#1074;%20&#1096;&#1082;&#1086;&#1083;&#1091;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pivotSource>
    <c:name>[schools_without_learning_plan_page.xml]Лист3!СводнаяТаблица2</c:name>
    <c:fmtId val="-1"/>
  </c:pivotSource>
  <c:chart>
    <c:title>
      <c:tx>
        <c:rich>
          <a:bodyPr/>
          <a:lstStyle/>
          <a:p>
            <a:pPr>
              <a:defRPr lang="ru-RU" sz="2000" b="1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r>
              <a:rPr lang="ru-RU" sz="2000" b="1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Количество школ, не имеющих требуемых разделов на сайтах </a:t>
            </a:r>
            <a:r>
              <a:rPr lang="ru-RU" sz="2000" b="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(информация на 27 октября</a:t>
            </a:r>
            <a:r>
              <a:rPr lang="ru-RU" sz="2000" b="0" kern="1200" baseline="0" dirty="0" smtClean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 2011 года</a:t>
            </a:r>
            <a:r>
              <a:rPr lang="ru-RU" sz="2000" b="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)</a:t>
            </a:r>
            <a:endParaRPr lang="ru-RU" sz="2000" b="0" kern="1200" dirty="0">
              <a:solidFill>
                <a:schemeClr val="tx2"/>
              </a:solidFill>
              <a:latin typeface="+mn-lt"/>
              <a:ea typeface="+mn-ea"/>
              <a:cs typeface="+mn-cs"/>
            </a:endParaRPr>
          </a:p>
        </c:rich>
      </c:tx>
      <c:layout/>
      <c:overlay val="0"/>
    </c:title>
    <c:autoTitleDeleted val="0"/>
    <c:pivotFmts>
      <c:pivotFmt>
        <c:idx val="0"/>
        <c:marker>
          <c:symbol val="none"/>
        </c:marker>
      </c:pivotFmt>
      <c:pivotFmt>
        <c:idx val="1"/>
        <c:marker>
          <c:symbol val="none"/>
        </c:marker>
      </c:pivotFmt>
      <c:pivotFmt>
        <c:idx val="2"/>
        <c:marker>
          <c:symbol val="none"/>
        </c:marker>
      </c:pivotFmt>
      <c:pivotFmt>
        <c:idx val="3"/>
        <c:marker>
          <c:symbol val="none"/>
        </c:marker>
      </c:pivotFmt>
    </c:pivotFmts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Лист3!$B$1</c:f>
              <c:strCache>
                <c:ptCount val="1"/>
                <c:pt idx="0">
                  <c:v>Итог</c:v>
                </c:pt>
              </c:strCache>
            </c:strRef>
          </c:tx>
          <c:invertIfNegative val="0"/>
          <c:dLbls>
            <c:txPr>
              <a:bodyPr/>
              <a:lstStyle/>
              <a:p>
                <a:pPr>
                  <a:defRPr sz="14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Лист3!$A$2:$A$47</c:f>
              <c:strCache>
                <c:ptCount val="45"/>
                <c:pt idx="0">
                  <c:v>Арский</c:v>
                </c:pt>
                <c:pt idx="1">
                  <c:v>Актанышский</c:v>
                </c:pt>
                <c:pt idx="2">
                  <c:v>Камско-Устьинский</c:v>
                </c:pt>
                <c:pt idx="3">
                  <c:v>Атнинский</c:v>
                </c:pt>
                <c:pt idx="4">
                  <c:v>Азнакаевский</c:v>
                </c:pt>
                <c:pt idx="5">
                  <c:v>Заинский</c:v>
                </c:pt>
                <c:pt idx="6">
                  <c:v>Мамадышский</c:v>
                </c:pt>
                <c:pt idx="7">
                  <c:v>Тетюшский</c:v>
                </c:pt>
                <c:pt idx="8">
                  <c:v>Рыбно-Cлободский</c:v>
                </c:pt>
                <c:pt idx="9">
                  <c:v>Апастовский</c:v>
                </c:pt>
                <c:pt idx="10">
                  <c:v>Муслюмовский</c:v>
                </c:pt>
                <c:pt idx="11">
                  <c:v>Альметьевский</c:v>
                </c:pt>
                <c:pt idx="12">
                  <c:v>Черемшанский</c:v>
                </c:pt>
                <c:pt idx="13">
                  <c:v>Спасский</c:v>
                </c:pt>
                <c:pt idx="14">
                  <c:v>Нижнекамский</c:v>
                </c:pt>
                <c:pt idx="15">
                  <c:v>Елабужский</c:v>
                </c:pt>
                <c:pt idx="16">
                  <c:v>Кайбицкий</c:v>
                </c:pt>
                <c:pt idx="17">
                  <c:v>г. Набережные Челны</c:v>
                </c:pt>
                <c:pt idx="18">
                  <c:v>Балтасинский</c:v>
                </c:pt>
                <c:pt idx="19">
                  <c:v>Сармановский</c:v>
                </c:pt>
                <c:pt idx="20">
                  <c:v>Сабинский</c:v>
                </c:pt>
                <c:pt idx="21">
                  <c:v>Тюлячинский</c:v>
                </c:pt>
                <c:pt idx="22">
                  <c:v>Пестречинский</c:v>
                </c:pt>
                <c:pt idx="23">
                  <c:v>Нурлатский</c:v>
                </c:pt>
                <c:pt idx="24">
                  <c:v>Лаишевский</c:v>
                </c:pt>
                <c:pt idx="25">
                  <c:v>Тукаевский</c:v>
                </c:pt>
                <c:pt idx="26">
                  <c:v>Высокогорский</c:v>
                </c:pt>
                <c:pt idx="27">
                  <c:v>Приволжский</c:v>
                </c:pt>
                <c:pt idx="28">
                  <c:v>Вахитовский</c:v>
                </c:pt>
                <c:pt idx="29">
                  <c:v>Бавлинский</c:v>
                </c:pt>
                <c:pt idx="30">
                  <c:v>Ютазинский</c:v>
                </c:pt>
                <c:pt idx="31">
                  <c:v>Зеленодольский</c:v>
                </c:pt>
                <c:pt idx="32">
                  <c:v>Верхнеуслонский</c:v>
                </c:pt>
                <c:pt idx="33">
                  <c:v>Лениногорский</c:v>
                </c:pt>
                <c:pt idx="34">
                  <c:v>Московский</c:v>
                </c:pt>
                <c:pt idx="35">
                  <c:v>Советский</c:v>
                </c:pt>
                <c:pt idx="36">
                  <c:v>Бугульминский</c:v>
                </c:pt>
                <c:pt idx="37">
                  <c:v>Авиастроительный</c:v>
                </c:pt>
                <c:pt idx="38">
                  <c:v>Кировский</c:v>
                </c:pt>
                <c:pt idx="39">
                  <c:v>Менделеевский</c:v>
                </c:pt>
                <c:pt idx="40">
                  <c:v>Чистопольский</c:v>
                </c:pt>
                <c:pt idx="41">
                  <c:v>Агрызский</c:v>
                </c:pt>
                <c:pt idx="42">
                  <c:v>Мензелинский</c:v>
                </c:pt>
                <c:pt idx="43">
                  <c:v>Новошешминский</c:v>
                </c:pt>
                <c:pt idx="44">
                  <c:v>Ново-Савиновский</c:v>
                </c:pt>
              </c:strCache>
            </c:strRef>
          </c:cat>
          <c:val>
            <c:numRef>
              <c:f>Лист3!$B$2:$B$47</c:f>
              <c:numCache>
                <c:formatCode>General</c:formatCode>
                <c:ptCount val="45"/>
                <c:pt idx="0">
                  <c:v>52</c:v>
                </c:pt>
                <c:pt idx="1">
                  <c:v>31</c:v>
                </c:pt>
                <c:pt idx="2">
                  <c:v>25</c:v>
                </c:pt>
                <c:pt idx="3">
                  <c:v>25</c:v>
                </c:pt>
                <c:pt idx="4">
                  <c:v>22</c:v>
                </c:pt>
                <c:pt idx="5">
                  <c:v>21</c:v>
                </c:pt>
                <c:pt idx="6">
                  <c:v>21</c:v>
                </c:pt>
                <c:pt idx="7">
                  <c:v>19</c:v>
                </c:pt>
                <c:pt idx="8">
                  <c:v>18</c:v>
                </c:pt>
                <c:pt idx="9">
                  <c:v>15</c:v>
                </c:pt>
                <c:pt idx="10">
                  <c:v>15</c:v>
                </c:pt>
                <c:pt idx="11">
                  <c:v>14</c:v>
                </c:pt>
                <c:pt idx="12">
                  <c:v>13</c:v>
                </c:pt>
                <c:pt idx="13">
                  <c:v>12</c:v>
                </c:pt>
                <c:pt idx="14">
                  <c:v>12</c:v>
                </c:pt>
                <c:pt idx="15">
                  <c:v>12</c:v>
                </c:pt>
                <c:pt idx="16">
                  <c:v>12</c:v>
                </c:pt>
                <c:pt idx="17">
                  <c:v>11</c:v>
                </c:pt>
                <c:pt idx="18">
                  <c:v>10</c:v>
                </c:pt>
                <c:pt idx="19">
                  <c:v>9</c:v>
                </c:pt>
                <c:pt idx="20">
                  <c:v>8</c:v>
                </c:pt>
                <c:pt idx="21">
                  <c:v>7</c:v>
                </c:pt>
                <c:pt idx="22">
                  <c:v>6</c:v>
                </c:pt>
                <c:pt idx="23">
                  <c:v>6</c:v>
                </c:pt>
                <c:pt idx="24">
                  <c:v>5</c:v>
                </c:pt>
                <c:pt idx="25">
                  <c:v>5</c:v>
                </c:pt>
                <c:pt idx="26">
                  <c:v>5</c:v>
                </c:pt>
                <c:pt idx="27">
                  <c:v>5</c:v>
                </c:pt>
                <c:pt idx="28">
                  <c:v>4</c:v>
                </c:pt>
                <c:pt idx="29">
                  <c:v>4</c:v>
                </c:pt>
                <c:pt idx="30">
                  <c:v>4</c:v>
                </c:pt>
                <c:pt idx="31">
                  <c:v>4</c:v>
                </c:pt>
                <c:pt idx="32">
                  <c:v>4</c:v>
                </c:pt>
                <c:pt idx="33">
                  <c:v>4</c:v>
                </c:pt>
                <c:pt idx="34">
                  <c:v>3</c:v>
                </c:pt>
                <c:pt idx="35">
                  <c:v>3</c:v>
                </c:pt>
                <c:pt idx="36">
                  <c:v>3</c:v>
                </c:pt>
                <c:pt idx="37">
                  <c:v>2</c:v>
                </c:pt>
                <c:pt idx="38">
                  <c:v>2</c:v>
                </c:pt>
                <c:pt idx="39">
                  <c:v>2</c:v>
                </c:pt>
                <c:pt idx="40">
                  <c:v>2</c:v>
                </c:pt>
                <c:pt idx="41">
                  <c:v>1</c:v>
                </c:pt>
                <c:pt idx="42">
                  <c:v>1</c:v>
                </c:pt>
                <c:pt idx="43">
                  <c:v>1</c:v>
                </c:pt>
                <c:pt idx="44">
                  <c:v>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16327552"/>
        <c:axId val="116329088"/>
      </c:barChart>
      <c:catAx>
        <c:axId val="116327552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100" b="1"/>
            </a:pPr>
            <a:endParaRPr lang="ru-RU"/>
          </a:p>
        </c:txPr>
        <c:crossAx val="116329088"/>
        <c:crosses val="autoZero"/>
        <c:auto val="1"/>
        <c:lblAlgn val="ctr"/>
        <c:lblOffset val="100"/>
        <c:noMultiLvlLbl val="0"/>
      </c:catAx>
      <c:valAx>
        <c:axId val="116329088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one"/>
        <c:txPr>
          <a:bodyPr/>
          <a:lstStyle/>
          <a:p>
            <a:pPr>
              <a:defRPr sz="1200"/>
            </a:pPr>
            <a:endParaRPr lang="ru-RU"/>
          </a:p>
        </c:txPr>
        <c:crossAx val="116327552"/>
        <c:crosses val="autoZero"/>
        <c:crossBetween val="between"/>
      </c:valAx>
      <c:spPr>
        <a:solidFill>
          <a:schemeClr val="bg1"/>
        </a:solidFill>
      </c:spPr>
    </c:plotArea>
    <c:plotVisOnly val="1"/>
    <c:dispBlanksAs val="gap"/>
    <c:showDLblsOverMax val="0"/>
  </c:chart>
  <c:externalData r:id="rId1">
    <c:autoUpdate val="0"/>
  </c:externalData>
  <c:userShapes r:id="rId2"/>
  <c:extLst>
    <c:ext xmlns:c14="http://schemas.microsoft.com/office/drawing/2007/8/2/chart" uri="{781A3756-C4B2-4CAC-9D66-4F8BD8637D16}">
      <c14:pivotOptions>
        <c14:dropZoneFilter val="1"/>
        <c14:dropZoneCategories val="1"/>
        <c14:dropZoneData val="1"/>
        <c14:dropZonesVisible val="1"/>
      </c14:pivotOptions>
    </c:ext>
  </c:extLst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pivotSource>
    <c:name>[Копия nouchplan_131211.xls]Лист1!СводнаяТаблица1</c:name>
    <c:fmtId val="1"/>
  </c:pivotSource>
  <c:chart>
    <c:title>
      <c:tx>
        <c:rich>
          <a:bodyPr/>
          <a:lstStyle/>
          <a:p>
            <a:pPr algn="ctr" rtl="0">
              <a:defRPr lang="ru-RU" sz="2000" b="1" i="0" u="none" strike="noStrike" kern="1200" baseline="0" dirty="0">
                <a:solidFill>
                  <a:srgbClr val="1F497D"/>
                </a:solidFill>
                <a:latin typeface="+mn-lt"/>
                <a:ea typeface="+mn-ea"/>
                <a:cs typeface="+mn-cs"/>
              </a:defRPr>
            </a:pPr>
            <a:r>
              <a:rPr lang="ru-RU" sz="2000" b="1" i="0" u="none" strike="noStrike" kern="1200" baseline="0" dirty="0" smtClean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Количество школ, не имеющих требуемых разделов на сайтах </a:t>
            </a:r>
            <a:r>
              <a:rPr lang="ru-RU" sz="2000" b="0" i="0" u="none" strike="noStrike" kern="1200" baseline="0" dirty="0" smtClean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(информация на 19 декабря 2011 года)</a:t>
            </a:r>
            <a:endParaRPr lang="ru-RU" sz="2000" b="0" i="0" u="none" strike="noStrike" kern="1200" baseline="0" dirty="0">
              <a:solidFill>
                <a:schemeClr val="tx2"/>
              </a:solidFill>
              <a:latin typeface="+mn-lt"/>
              <a:ea typeface="+mn-ea"/>
              <a:cs typeface="+mn-cs"/>
            </a:endParaRPr>
          </a:p>
        </c:rich>
      </c:tx>
      <c:layout/>
      <c:overlay val="0"/>
    </c:title>
    <c:autoTitleDeleted val="0"/>
    <c:pivotFmts>
      <c:pivotFmt>
        <c:idx val="0"/>
        <c:marker>
          <c:symbol val="none"/>
        </c:marker>
      </c:pivotFmt>
      <c:pivotFmt>
        <c:idx val="1"/>
        <c:marker>
          <c:symbol val="none"/>
        </c:marker>
      </c:pivotFmt>
      <c:pivotFmt>
        <c:idx val="2"/>
        <c:marker>
          <c:symbol val="none"/>
        </c:marker>
      </c:pivotFmt>
      <c:pivotFmt>
        <c:idx val="3"/>
        <c:marker>
          <c:symbol val="none"/>
        </c:marker>
      </c:pivotFmt>
    </c:pivotFmts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Лист1!$B$3:$B$4</c:f>
              <c:strCache>
                <c:ptCount val="1"/>
                <c:pt idx="0">
                  <c:v>Итог</c:v>
                </c:pt>
              </c:strCache>
            </c:strRef>
          </c:tx>
          <c:invertIfNegative val="0"/>
          <c:dLbls>
            <c:txPr>
              <a:bodyPr/>
              <a:lstStyle/>
              <a:p>
                <a:pPr>
                  <a:defRPr sz="16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Лист1!$A$5:$A$46</c:f>
              <c:strCache>
                <c:ptCount val="41"/>
                <c:pt idx="0">
                  <c:v>Камско-Устьинский</c:v>
                </c:pt>
                <c:pt idx="1">
                  <c:v>Альметьевский</c:v>
                </c:pt>
                <c:pt idx="2">
                  <c:v>г. Набережные Челны</c:v>
                </c:pt>
                <c:pt idx="3">
                  <c:v>Заинский</c:v>
                </c:pt>
                <c:pt idx="4">
                  <c:v>Муслюмовский</c:v>
                </c:pt>
                <c:pt idx="5">
                  <c:v>Рыбно-Cлободский</c:v>
                </c:pt>
                <c:pt idx="6">
                  <c:v>Азнакаевский</c:v>
                </c:pt>
                <c:pt idx="7">
                  <c:v>Тетюшский</c:v>
                </c:pt>
                <c:pt idx="8">
                  <c:v>Черемшанский</c:v>
                </c:pt>
                <c:pt idx="9">
                  <c:v>Приволжский</c:v>
                </c:pt>
                <c:pt idx="10">
                  <c:v>Спасский</c:v>
                </c:pt>
                <c:pt idx="11">
                  <c:v>Зеленодольский</c:v>
                </c:pt>
                <c:pt idx="12">
                  <c:v>Ютазинский</c:v>
                </c:pt>
                <c:pt idx="13">
                  <c:v>Мамадышский</c:v>
                </c:pt>
                <c:pt idx="14">
                  <c:v>Вахитовский</c:v>
                </c:pt>
                <c:pt idx="15">
                  <c:v>Нурлатский</c:v>
                </c:pt>
                <c:pt idx="16">
                  <c:v>Чистопольский</c:v>
                </c:pt>
                <c:pt idx="17">
                  <c:v>Лаишевский</c:v>
                </c:pt>
                <c:pt idx="18">
                  <c:v>Сабинский</c:v>
                </c:pt>
                <c:pt idx="19">
                  <c:v>Мензелинский</c:v>
                </c:pt>
                <c:pt idx="20">
                  <c:v>Верхнеуслонский</c:v>
                </c:pt>
                <c:pt idx="21">
                  <c:v>Московский</c:v>
                </c:pt>
                <c:pt idx="22">
                  <c:v>Высокогорский</c:v>
                </c:pt>
                <c:pt idx="23">
                  <c:v>Сармановский</c:v>
                </c:pt>
                <c:pt idx="24">
                  <c:v>Авиастроительный</c:v>
                </c:pt>
                <c:pt idx="25">
                  <c:v>Тукаевский</c:v>
                </c:pt>
                <c:pt idx="26">
                  <c:v>Балтасинский</c:v>
                </c:pt>
                <c:pt idx="27">
                  <c:v>Арский</c:v>
                </c:pt>
                <c:pt idx="28">
                  <c:v>Лениногорский</c:v>
                </c:pt>
                <c:pt idx="29">
                  <c:v>Бавлинский</c:v>
                </c:pt>
                <c:pt idx="30">
                  <c:v>Нижнекамский</c:v>
                </c:pt>
                <c:pt idx="31">
                  <c:v>Новошешминский</c:v>
                </c:pt>
                <c:pt idx="32">
                  <c:v>Бугульминский</c:v>
                </c:pt>
                <c:pt idx="33">
                  <c:v>Пестречинский</c:v>
                </c:pt>
                <c:pt idx="34">
                  <c:v>Атнинский</c:v>
                </c:pt>
                <c:pt idx="35">
                  <c:v>Ново-Савиновский</c:v>
                </c:pt>
                <c:pt idx="36">
                  <c:v>Менделеевский</c:v>
                </c:pt>
                <c:pt idx="37">
                  <c:v>Советский</c:v>
                </c:pt>
                <c:pt idx="38">
                  <c:v>Алексеевский</c:v>
                </c:pt>
                <c:pt idx="39">
                  <c:v>Елабужский</c:v>
                </c:pt>
                <c:pt idx="40">
                  <c:v>Апастовский</c:v>
                </c:pt>
              </c:strCache>
            </c:strRef>
          </c:cat>
          <c:val>
            <c:numRef>
              <c:f>Лист1!$B$5:$B$46</c:f>
              <c:numCache>
                <c:formatCode>General</c:formatCode>
                <c:ptCount val="41"/>
                <c:pt idx="0">
                  <c:v>11</c:v>
                </c:pt>
                <c:pt idx="1">
                  <c:v>10</c:v>
                </c:pt>
                <c:pt idx="2">
                  <c:v>10</c:v>
                </c:pt>
                <c:pt idx="3">
                  <c:v>9</c:v>
                </c:pt>
                <c:pt idx="4">
                  <c:v>7</c:v>
                </c:pt>
                <c:pt idx="5">
                  <c:v>7</c:v>
                </c:pt>
                <c:pt idx="6">
                  <c:v>7</c:v>
                </c:pt>
                <c:pt idx="7">
                  <c:v>6</c:v>
                </c:pt>
                <c:pt idx="8">
                  <c:v>6</c:v>
                </c:pt>
                <c:pt idx="9">
                  <c:v>5</c:v>
                </c:pt>
                <c:pt idx="10">
                  <c:v>5</c:v>
                </c:pt>
                <c:pt idx="11">
                  <c:v>4</c:v>
                </c:pt>
                <c:pt idx="12">
                  <c:v>4</c:v>
                </c:pt>
                <c:pt idx="13">
                  <c:v>4</c:v>
                </c:pt>
                <c:pt idx="14">
                  <c:v>3</c:v>
                </c:pt>
                <c:pt idx="15">
                  <c:v>3</c:v>
                </c:pt>
                <c:pt idx="16">
                  <c:v>3</c:v>
                </c:pt>
                <c:pt idx="17">
                  <c:v>3</c:v>
                </c:pt>
                <c:pt idx="18">
                  <c:v>3</c:v>
                </c:pt>
                <c:pt idx="19">
                  <c:v>3</c:v>
                </c:pt>
                <c:pt idx="20">
                  <c:v>3</c:v>
                </c:pt>
                <c:pt idx="21">
                  <c:v>3</c:v>
                </c:pt>
                <c:pt idx="22">
                  <c:v>3</c:v>
                </c:pt>
                <c:pt idx="23">
                  <c:v>2</c:v>
                </c:pt>
                <c:pt idx="24">
                  <c:v>2</c:v>
                </c:pt>
                <c:pt idx="25">
                  <c:v>2</c:v>
                </c:pt>
                <c:pt idx="26">
                  <c:v>2</c:v>
                </c:pt>
                <c:pt idx="27">
                  <c:v>2</c:v>
                </c:pt>
                <c:pt idx="28">
                  <c:v>2</c:v>
                </c:pt>
                <c:pt idx="29">
                  <c:v>2</c:v>
                </c:pt>
                <c:pt idx="30">
                  <c:v>2</c:v>
                </c:pt>
                <c:pt idx="31">
                  <c:v>2</c:v>
                </c:pt>
                <c:pt idx="32">
                  <c:v>1</c:v>
                </c:pt>
                <c:pt idx="33">
                  <c:v>1</c:v>
                </c:pt>
                <c:pt idx="34">
                  <c:v>1</c:v>
                </c:pt>
                <c:pt idx="35">
                  <c:v>1</c:v>
                </c:pt>
                <c:pt idx="36">
                  <c:v>1</c:v>
                </c:pt>
                <c:pt idx="37">
                  <c:v>1</c:v>
                </c:pt>
                <c:pt idx="38">
                  <c:v>1</c:v>
                </c:pt>
                <c:pt idx="39">
                  <c:v>1</c:v>
                </c:pt>
                <c:pt idx="40">
                  <c:v>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17178368"/>
        <c:axId val="117179904"/>
      </c:barChart>
      <c:catAx>
        <c:axId val="117178368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200"/>
            </a:pPr>
            <a:endParaRPr lang="ru-RU"/>
          </a:p>
        </c:txPr>
        <c:crossAx val="117179904"/>
        <c:crosses val="autoZero"/>
        <c:auto val="1"/>
        <c:lblAlgn val="ctr"/>
        <c:lblOffset val="100"/>
        <c:noMultiLvlLbl val="0"/>
      </c:catAx>
      <c:valAx>
        <c:axId val="117179904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17178368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  <c:userShapes r:id="rId2"/>
  <c:extLst>
    <c:ext xmlns:c14="http://schemas.microsoft.com/office/drawing/2007/8/2/chart" uri="{781A3756-C4B2-4CAC-9D66-4F8BD8637D16}">
      <c14:pivotOptions>
        <c14:dropZoneFilter val="1"/>
        <c14:dropZoneCategories val="1"/>
        <c14:dropZoneData val="1"/>
        <c14:dropZonesVisible val="1"/>
      </c14:pivotOptions>
    </c:ext>
  </c:extLst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9.5212983157816775E-2"/>
          <c:y val="2.4250777691367627E-2"/>
          <c:w val="0.89241022440001794"/>
          <c:h val="0.7442839684479501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Лист1!$D$1</c:f>
              <c:strCache>
                <c:ptCount val="1"/>
                <c:pt idx="0">
                  <c:v>Доля школ, не создавших раздел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9.2825943316239713E-3"/>
                  <c:y val="1.322769692256415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numFmt formatCode="0%" sourceLinked="0"/>
            <c:txPr>
              <a:bodyPr/>
              <a:lstStyle/>
              <a:p>
                <a:pPr>
                  <a:defRPr sz="16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Лист1!$A$2:$A$21</c:f>
              <c:strCache>
                <c:ptCount val="20"/>
                <c:pt idx="0">
                  <c:v>Мамадышский</c:v>
                </c:pt>
                <c:pt idx="1">
                  <c:v>Р. Слободский</c:v>
                </c:pt>
                <c:pt idx="2">
                  <c:v>Арский</c:v>
                </c:pt>
                <c:pt idx="3">
                  <c:v>Атнинский</c:v>
                </c:pt>
                <c:pt idx="4">
                  <c:v>Новошешминский</c:v>
                </c:pt>
                <c:pt idx="5">
                  <c:v>Ютазинский</c:v>
                </c:pt>
                <c:pt idx="6">
                  <c:v>Сармановский</c:v>
                </c:pt>
                <c:pt idx="7">
                  <c:v>Алькеевский</c:v>
                </c:pt>
                <c:pt idx="8">
                  <c:v>Мензелинский</c:v>
                </c:pt>
                <c:pt idx="9">
                  <c:v>Бавлинский</c:v>
                </c:pt>
                <c:pt idx="10">
                  <c:v>г. Казань</c:v>
                </c:pt>
                <c:pt idx="11">
                  <c:v>Менделеевский</c:v>
                </c:pt>
                <c:pt idx="12">
                  <c:v>Азнакаевский</c:v>
                </c:pt>
                <c:pt idx="13">
                  <c:v>Пестречинский</c:v>
                </c:pt>
                <c:pt idx="14">
                  <c:v>Елабужский</c:v>
                </c:pt>
                <c:pt idx="15">
                  <c:v>Спасский</c:v>
                </c:pt>
                <c:pt idx="16">
                  <c:v>Альметьевский</c:v>
                </c:pt>
                <c:pt idx="17">
                  <c:v>Агрызский</c:v>
                </c:pt>
                <c:pt idx="18">
                  <c:v>Балтасинский</c:v>
                </c:pt>
                <c:pt idx="19">
                  <c:v>Буинский</c:v>
                </c:pt>
              </c:strCache>
            </c:strRef>
          </c:cat>
          <c:val>
            <c:numRef>
              <c:f>Лист1!$D$2:$D$21</c:f>
              <c:numCache>
                <c:formatCode>0.00</c:formatCode>
                <c:ptCount val="20"/>
                <c:pt idx="0">
                  <c:v>0.75409836065573765</c:v>
                </c:pt>
                <c:pt idx="1">
                  <c:v>0.41666666666666669</c:v>
                </c:pt>
                <c:pt idx="2">
                  <c:v>0.39175257731958762</c:v>
                </c:pt>
                <c:pt idx="3">
                  <c:v>0.23076923076923078</c:v>
                </c:pt>
                <c:pt idx="4">
                  <c:v>0.2</c:v>
                </c:pt>
                <c:pt idx="5">
                  <c:v>0.15789473684210525</c:v>
                </c:pt>
                <c:pt idx="6">
                  <c:v>0.14814814814814814</c:v>
                </c:pt>
                <c:pt idx="7">
                  <c:v>0.14634146341463414</c:v>
                </c:pt>
                <c:pt idx="8">
                  <c:v>0.10526315789473684</c:v>
                </c:pt>
                <c:pt idx="9">
                  <c:v>8.6956521739130432E-2</c:v>
                </c:pt>
                <c:pt idx="10">
                  <c:v>6.6666666666666666E-2</c:v>
                </c:pt>
                <c:pt idx="11">
                  <c:v>4.7619047619047616E-2</c:v>
                </c:pt>
                <c:pt idx="12">
                  <c:v>4.4444444444444446E-2</c:v>
                </c:pt>
                <c:pt idx="13">
                  <c:v>4.1666666666666664E-2</c:v>
                </c:pt>
                <c:pt idx="14">
                  <c:v>0.04</c:v>
                </c:pt>
                <c:pt idx="15">
                  <c:v>3.7037037037037035E-2</c:v>
                </c:pt>
                <c:pt idx="16">
                  <c:v>2.8985507246376812E-2</c:v>
                </c:pt>
                <c:pt idx="17">
                  <c:v>2.7777777777777776E-2</c:v>
                </c:pt>
                <c:pt idx="18">
                  <c:v>2.1739130434782608E-2</c:v>
                </c:pt>
                <c:pt idx="19">
                  <c:v>1.7241379310344827E-2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17217536"/>
        <c:axId val="117223424"/>
      </c:barChart>
      <c:catAx>
        <c:axId val="117217536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400"/>
            </a:pPr>
            <a:endParaRPr lang="ru-RU"/>
          </a:p>
        </c:txPr>
        <c:crossAx val="117223424"/>
        <c:crosses val="autoZero"/>
        <c:auto val="1"/>
        <c:lblAlgn val="ctr"/>
        <c:lblOffset val="100"/>
        <c:noMultiLvlLbl val="0"/>
      </c:catAx>
      <c:valAx>
        <c:axId val="117223424"/>
        <c:scaling>
          <c:orientation val="minMax"/>
        </c:scaling>
        <c:delete val="0"/>
        <c:axPos val="l"/>
        <c:majorGridlines/>
        <c:numFmt formatCode="0.00" sourceLinked="1"/>
        <c:majorTickMark val="out"/>
        <c:minorTickMark val="none"/>
        <c:tickLblPos val="none"/>
        <c:crossAx val="117217536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Лист3!$G$1</c:f>
              <c:strCache>
                <c:ptCount val="1"/>
                <c:pt idx="0">
                  <c:v>Доля школ, не создавших раздел</c:v>
                </c:pt>
              </c:strCache>
            </c:strRef>
          </c:tx>
          <c:invertIfNegative val="0"/>
          <c:dLbls>
            <c:numFmt formatCode="0%" sourceLinked="0"/>
            <c:txPr>
              <a:bodyPr/>
              <a:lstStyle/>
              <a:p>
                <a:pPr>
                  <a:defRPr sz="16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Лист3!$D$2:$D$17</c:f>
              <c:strCache>
                <c:ptCount val="16"/>
                <c:pt idx="0">
                  <c:v>Новошешминский</c:v>
                </c:pt>
                <c:pt idx="1">
                  <c:v>Алькеевский</c:v>
                </c:pt>
                <c:pt idx="2">
                  <c:v>Мензелинский</c:v>
                </c:pt>
                <c:pt idx="3">
                  <c:v>Бавлинский</c:v>
                </c:pt>
                <c:pt idx="4">
                  <c:v>Атнинский</c:v>
                </c:pt>
                <c:pt idx="5">
                  <c:v>Сармановский</c:v>
                </c:pt>
                <c:pt idx="6">
                  <c:v>г. Казань</c:v>
                </c:pt>
                <c:pt idx="7">
                  <c:v>Мамадышский</c:v>
                </c:pt>
                <c:pt idx="8">
                  <c:v>Р. Слободский</c:v>
                </c:pt>
                <c:pt idx="9">
                  <c:v>Менделеевский</c:v>
                </c:pt>
                <c:pt idx="10">
                  <c:v>Арский</c:v>
                </c:pt>
                <c:pt idx="11">
                  <c:v>Елабужский</c:v>
                </c:pt>
                <c:pt idx="12">
                  <c:v>Спасский</c:v>
                </c:pt>
                <c:pt idx="13">
                  <c:v>Альметьевский</c:v>
                </c:pt>
                <c:pt idx="14">
                  <c:v>Балтасинский</c:v>
                </c:pt>
                <c:pt idx="15">
                  <c:v>Буинский</c:v>
                </c:pt>
              </c:strCache>
            </c:strRef>
          </c:cat>
          <c:val>
            <c:numRef>
              <c:f>Лист3!$G$2:$G$17</c:f>
              <c:numCache>
                <c:formatCode>0.00</c:formatCode>
                <c:ptCount val="16"/>
                <c:pt idx="0">
                  <c:v>0.2</c:v>
                </c:pt>
                <c:pt idx="1">
                  <c:v>0.12195121951219512</c:v>
                </c:pt>
                <c:pt idx="2">
                  <c:v>0.10526315789473684</c:v>
                </c:pt>
                <c:pt idx="3">
                  <c:v>8.6956521739130432E-2</c:v>
                </c:pt>
                <c:pt idx="4">
                  <c:v>7.6923076923076927E-2</c:v>
                </c:pt>
                <c:pt idx="5">
                  <c:v>7.407407407407407E-2</c:v>
                </c:pt>
                <c:pt idx="6">
                  <c:v>6.6666666666666666E-2</c:v>
                </c:pt>
                <c:pt idx="7">
                  <c:v>6.5573770491803282E-2</c:v>
                </c:pt>
                <c:pt idx="8">
                  <c:v>5.5555555555555552E-2</c:v>
                </c:pt>
                <c:pt idx="9">
                  <c:v>4.7619047619047616E-2</c:v>
                </c:pt>
                <c:pt idx="10">
                  <c:v>4.1237113402061855E-2</c:v>
                </c:pt>
                <c:pt idx="11">
                  <c:v>0.04</c:v>
                </c:pt>
                <c:pt idx="12">
                  <c:v>3.7037037037037035E-2</c:v>
                </c:pt>
                <c:pt idx="13">
                  <c:v>2.8985507246376812E-2</c:v>
                </c:pt>
                <c:pt idx="14">
                  <c:v>2.1739130434782608E-2</c:v>
                </c:pt>
                <c:pt idx="15">
                  <c:v>1.7241379310344827E-2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17330304"/>
        <c:axId val="117331840"/>
      </c:barChart>
      <c:catAx>
        <c:axId val="117330304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400"/>
            </a:pPr>
            <a:endParaRPr lang="ru-RU"/>
          </a:p>
        </c:txPr>
        <c:crossAx val="117331840"/>
        <c:crosses val="autoZero"/>
        <c:auto val="1"/>
        <c:lblAlgn val="ctr"/>
        <c:lblOffset val="100"/>
        <c:noMultiLvlLbl val="0"/>
      </c:catAx>
      <c:valAx>
        <c:axId val="117331840"/>
        <c:scaling>
          <c:orientation val="minMax"/>
        </c:scaling>
        <c:delete val="0"/>
        <c:axPos val="l"/>
        <c:majorGridlines/>
        <c:numFmt formatCode="0.00" sourceLinked="1"/>
        <c:majorTickMark val="out"/>
        <c:minorTickMark val="none"/>
        <c:tickLblPos val="none"/>
        <c:crossAx val="117330304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0.57724</cdr:x>
      <cdr:y>0.17045</cdr:y>
    </cdr:from>
    <cdr:to>
      <cdr:x>0.96748</cdr:x>
      <cdr:y>0.42045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5112568" y="1080120"/>
          <a:ext cx="3456384" cy="1584176"/>
        </a:xfrm>
        <a:prstGeom xmlns:a="http://schemas.openxmlformats.org/drawingml/2006/main" prst="rect">
          <a:avLst/>
        </a:prstGeom>
        <a:ln xmlns:a="http://schemas.openxmlformats.org/drawingml/2006/main" cap="rnd">
          <a:round/>
        </a:ln>
      </cdr:spPr>
      <cdr:style>
        <a:lnRef xmlns:a="http://schemas.openxmlformats.org/drawingml/2006/main" idx="1">
          <a:schemeClr val="accent5"/>
        </a:lnRef>
        <a:fillRef xmlns:a="http://schemas.openxmlformats.org/drawingml/2006/main" idx="2">
          <a:schemeClr val="accent5"/>
        </a:fillRef>
        <a:effectRef xmlns:a="http://schemas.openxmlformats.org/drawingml/2006/main" idx="1">
          <a:schemeClr val="accent5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3200" dirty="0" smtClean="0">
              <a:solidFill>
                <a:srgbClr val="FF0000"/>
              </a:solidFill>
            </a:rPr>
            <a:t>Разделы не созданы и не заполнены</a:t>
          </a:r>
          <a:endParaRPr lang="ru-RU" sz="3200" dirty="0">
            <a:solidFill>
              <a:srgbClr val="FF0000"/>
            </a:solidFill>
          </a:endParaRPr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0.58298</cdr:x>
      <cdr:y>0.18477</cdr:y>
    </cdr:from>
    <cdr:to>
      <cdr:x>0.97322</cdr:x>
      <cdr:y>0.44359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5163405" y="1130891"/>
          <a:ext cx="3456350" cy="1584176"/>
        </a:xfrm>
        <a:prstGeom xmlns:a="http://schemas.openxmlformats.org/drawingml/2006/main" prst="rect">
          <a:avLst/>
        </a:prstGeom>
        <a:ln xmlns:a="http://schemas.openxmlformats.org/drawingml/2006/main" cap="rnd">
          <a:round/>
        </a:ln>
      </cdr:spPr>
      <cdr:style>
        <a:lnRef xmlns:a="http://schemas.openxmlformats.org/drawingml/2006/main" idx="1">
          <a:schemeClr val="accent5"/>
        </a:lnRef>
        <a:fillRef xmlns:a="http://schemas.openxmlformats.org/drawingml/2006/main" idx="2">
          <a:schemeClr val="accent5"/>
        </a:fillRef>
        <a:effectRef xmlns:a="http://schemas.openxmlformats.org/drawingml/2006/main" idx="1">
          <a:schemeClr val="accent5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3200" dirty="0" smtClean="0">
              <a:solidFill>
                <a:srgbClr val="FF0000"/>
              </a:solidFill>
            </a:rPr>
            <a:t>Разделы не созданы и не заполнены</a:t>
          </a:r>
          <a:endParaRPr lang="ru-RU" sz="3200" dirty="0">
            <a:solidFill>
              <a:srgbClr val="FF0000"/>
            </a:solidFill>
          </a:endParaRPr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890612" cy="496809"/>
          </a:xfrm>
          <a:prstGeom prst="rect">
            <a:avLst/>
          </a:prstGeom>
        </p:spPr>
        <p:txBody>
          <a:bodyPr vert="horz" lIns="90663" tIns="45331" rIns="90663" bIns="45331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776921" y="0"/>
            <a:ext cx="2890611" cy="496809"/>
          </a:xfrm>
          <a:prstGeom prst="rect">
            <a:avLst/>
          </a:prstGeom>
        </p:spPr>
        <p:txBody>
          <a:bodyPr vert="horz" lIns="90663" tIns="45331" rIns="90663" bIns="45331" rtlCol="0"/>
          <a:lstStyle>
            <a:lvl1pPr algn="r">
              <a:defRPr sz="1200"/>
            </a:lvl1pPr>
          </a:lstStyle>
          <a:p>
            <a:fld id="{FE237A1B-8558-4A10-9CD4-37ABF9D55155}" type="datetimeFigureOut">
              <a:rPr lang="ru-RU" smtClean="0"/>
              <a:t>26.12.2011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1" y="9429830"/>
            <a:ext cx="2890612" cy="496808"/>
          </a:xfrm>
          <a:prstGeom prst="rect">
            <a:avLst/>
          </a:prstGeom>
        </p:spPr>
        <p:txBody>
          <a:bodyPr vert="horz" lIns="90663" tIns="45331" rIns="90663" bIns="45331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776921" y="9429830"/>
            <a:ext cx="2890611" cy="496808"/>
          </a:xfrm>
          <a:prstGeom prst="rect">
            <a:avLst/>
          </a:prstGeom>
        </p:spPr>
        <p:txBody>
          <a:bodyPr vert="horz" lIns="90663" tIns="45331" rIns="90663" bIns="45331" rtlCol="0" anchor="b"/>
          <a:lstStyle>
            <a:lvl1pPr algn="r">
              <a:defRPr sz="1200"/>
            </a:lvl1pPr>
          </a:lstStyle>
          <a:p>
            <a:fld id="{74445E47-920A-4ECA-BD99-29F6321D6C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3642082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890612" cy="496809"/>
          </a:xfrm>
          <a:prstGeom prst="rect">
            <a:avLst/>
          </a:prstGeom>
        </p:spPr>
        <p:txBody>
          <a:bodyPr vert="horz" lIns="90663" tIns="45331" rIns="90663" bIns="45331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776921" y="0"/>
            <a:ext cx="2890611" cy="496809"/>
          </a:xfrm>
          <a:prstGeom prst="rect">
            <a:avLst/>
          </a:prstGeom>
        </p:spPr>
        <p:txBody>
          <a:bodyPr vert="horz" lIns="90663" tIns="45331" rIns="90663" bIns="45331" rtlCol="0"/>
          <a:lstStyle>
            <a:lvl1pPr algn="r">
              <a:defRPr sz="1200"/>
            </a:lvl1pPr>
          </a:lstStyle>
          <a:p>
            <a:fld id="{FC2F9CC7-34C0-476B-9436-F31AE0847307}" type="datetimeFigureOut">
              <a:rPr lang="ru-RU" smtClean="0"/>
              <a:t>26.12.2011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852488" y="744538"/>
            <a:ext cx="4964112" cy="37242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0663" tIns="45331" rIns="90663" bIns="45331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67065" y="4715709"/>
            <a:ext cx="5334959" cy="4468097"/>
          </a:xfrm>
          <a:prstGeom prst="rect">
            <a:avLst/>
          </a:prstGeom>
        </p:spPr>
        <p:txBody>
          <a:bodyPr vert="horz" lIns="90663" tIns="45331" rIns="90663" bIns="45331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9830"/>
            <a:ext cx="2890612" cy="496808"/>
          </a:xfrm>
          <a:prstGeom prst="rect">
            <a:avLst/>
          </a:prstGeom>
        </p:spPr>
        <p:txBody>
          <a:bodyPr vert="horz" lIns="90663" tIns="45331" rIns="90663" bIns="45331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776921" y="9429830"/>
            <a:ext cx="2890611" cy="496808"/>
          </a:xfrm>
          <a:prstGeom prst="rect">
            <a:avLst/>
          </a:prstGeom>
        </p:spPr>
        <p:txBody>
          <a:bodyPr vert="horz" lIns="90663" tIns="45331" rIns="90663" bIns="45331" rtlCol="0" anchor="b"/>
          <a:lstStyle>
            <a:lvl1pPr algn="r">
              <a:defRPr sz="1200"/>
            </a:lvl1pPr>
          </a:lstStyle>
          <a:p>
            <a:fld id="{27C3EE5F-B399-4683-9D85-58009300F94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425310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2"/>
          <p:cNvSpPr>
            <a:spLocks noGrp="1"/>
          </p:cNvSpPr>
          <p:nvPr>
            <p:ph type="dt" sz="quarter" idx="1"/>
          </p:nvPr>
        </p:nvSpPr>
        <p:spPr/>
        <p:txBody>
          <a:bodyPr/>
          <a:lstStyle/>
          <a:p>
            <a:pPr>
              <a:defRPr/>
            </a:pPr>
            <a:fld id="{97947D7D-4E7A-499A-9134-07C7DFC83C4F}" type="datetime1">
              <a:rPr lang="ru-RU"/>
              <a:pPr>
                <a:defRPr/>
              </a:pPr>
              <a:t>26.12.2011</a:t>
            </a:fld>
            <a:endParaRPr lang="ru-RU"/>
          </a:p>
        </p:txBody>
      </p:sp>
      <p:sp>
        <p:nvSpPr>
          <p:cNvPr id="5" name="Номер слайда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FF0B6C6D-10C0-4050-866C-59C43A650740}" type="slidenum">
              <a:rPr lang="ru-RU"/>
              <a:pPr>
                <a:defRPr/>
              </a:pPr>
              <a:t>1</a:t>
            </a:fld>
            <a:endParaRPr lang="ru-RU"/>
          </a:p>
        </p:txBody>
      </p:sp>
      <p:sp>
        <p:nvSpPr>
          <p:cNvPr id="25604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5605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C31C5A-B207-44F9-A0C6-9B5C6C911003}" type="datetimeFigureOut">
              <a:rPr lang="ru-RU" smtClean="0"/>
              <a:t>26.12.2011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DF26F5-175D-4815-B0F5-C3348D33852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162640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C31C5A-B207-44F9-A0C6-9B5C6C911003}" type="datetimeFigureOut">
              <a:rPr lang="ru-RU" smtClean="0"/>
              <a:t>26.12.2011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DF26F5-175D-4815-B0F5-C3348D33852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844889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C31C5A-B207-44F9-A0C6-9B5C6C911003}" type="datetimeFigureOut">
              <a:rPr lang="ru-RU" smtClean="0"/>
              <a:t>26.12.2011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DF26F5-175D-4815-B0F5-C3348D33852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462426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ru-RU" noProof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042BACD-B3BD-4F4F-98D3-029D94BB8944}" type="datetime1">
              <a:rPr lang="ru-RU"/>
              <a:pPr>
                <a:defRPr/>
              </a:pPr>
              <a:t>26.12.2011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1EBCFD-B172-4DE0-98B2-7A39A0C04B0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198269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C31C5A-B207-44F9-A0C6-9B5C6C911003}" type="datetimeFigureOut">
              <a:rPr lang="ru-RU" smtClean="0"/>
              <a:t>26.12.2011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DF26F5-175D-4815-B0F5-C3348D33852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992828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C31C5A-B207-44F9-A0C6-9B5C6C911003}" type="datetimeFigureOut">
              <a:rPr lang="ru-RU" smtClean="0"/>
              <a:t>26.12.2011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DF26F5-175D-4815-B0F5-C3348D33852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441242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C31C5A-B207-44F9-A0C6-9B5C6C911003}" type="datetimeFigureOut">
              <a:rPr lang="ru-RU" smtClean="0"/>
              <a:t>26.12.2011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DF26F5-175D-4815-B0F5-C3348D33852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780547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C31C5A-B207-44F9-A0C6-9B5C6C911003}" type="datetimeFigureOut">
              <a:rPr lang="ru-RU" smtClean="0"/>
              <a:t>26.12.2011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DF26F5-175D-4815-B0F5-C3348D33852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388640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C31C5A-B207-44F9-A0C6-9B5C6C911003}" type="datetimeFigureOut">
              <a:rPr lang="ru-RU" smtClean="0"/>
              <a:t>26.12.2011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DF26F5-175D-4815-B0F5-C3348D33852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357396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C31C5A-B207-44F9-A0C6-9B5C6C911003}" type="datetimeFigureOut">
              <a:rPr lang="ru-RU" smtClean="0"/>
              <a:t>26.12.2011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DF26F5-175D-4815-B0F5-C3348D33852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913499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C31C5A-B207-44F9-A0C6-9B5C6C911003}" type="datetimeFigureOut">
              <a:rPr lang="ru-RU" smtClean="0"/>
              <a:t>26.12.2011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DF26F5-175D-4815-B0F5-C3348D33852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453491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C31C5A-B207-44F9-A0C6-9B5C6C911003}" type="datetimeFigureOut">
              <a:rPr lang="ru-RU" smtClean="0"/>
              <a:t>26.12.2011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DF26F5-175D-4815-B0F5-C3348D33852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972581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C31C5A-B207-44F9-A0C6-9B5C6C911003}" type="datetimeFigureOut">
              <a:rPr lang="ru-RU" smtClean="0"/>
              <a:t>26.12.2011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DF26F5-175D-4815-B0F5-C3348D33852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079004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Relationship Id="rId5" Type="http://schemas.openxmlformats.org/officeDocument/2006/relationships/hyperlink" Target="http://uslugi.tatar.ru/" TargetMode="External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918D459-7B33-46A6-9370-787418A79131}" type="slidenum">
              <a:rPr lang="ru-RU"/>
              <a:pPr>
                <a:defRPr/>
              </a:pPr>
              <a:t>1</a:t>
            </a:fld>
            <a:endParaRPr lang="ru-RU"/>
          </a:p>
        </p:txBody>
      </p:sp>
      <p:sp>
        <p:nvSpPr>
          <p:cNvPr id="3075" name="Rectangle 2"/>
          <p:cNvSpPr>
            <a:spLocks noGrp="1" noChangeArrowheads="1"/>
          </p:cNvSpPr>
          <p:nvPr>
            <p:ph type="title"/>
          </p:nvPr>
        </p:nvSpPr>
        <p:spPr>
          <a:xfrm>
            <a:off x="179388" y="2420938"/>
            <a:ext cx="8785225" cy="719137"/>
          </a:xfrm>
        </p:spPr>
        <p:txBody>
          <a:bodyPr>
            <a:normAutofit fontScale="90000"/>
          </a:bodyPr>
          <a:lstStyle/>
          <a:p>
            <a:pPr eaLnBrk="1" hangingPunct="1">
              <a:spcBef>
                <a:spcPct val="20000"/>
              </a:spcBef>
            </a:pPr>
            <a:r>
              <a:rPr lang="ru-RU" sz="3600" b="1" dirty="0" smtClean="0">
                <a:solidFill>
                  <a:schemeClr val="tx2"/>
                </a:solidFill>
                <a:latin typeface="Arial" charset="0"/>
                <a:cs typeface="Arial" charset="0"/>
              </a:rPr>
              <a:t>О предоставлении муниципальных услуг в электронном виде</a:t>
            </a:r>
          </a:p>
        </p:txBody>
      </p:sp>
      <p:sp>
        <p:nvSpPr>
          <p:cNvPr id="3076" name="Text Box 4"/>
          <p:cNvSpPr txBox="1">
            <a:spLocks noChangeArrowheads="1"/>
          </p:cNvSpPr>
          <p:nvPr/>
        </p:nvSpPr>
        <p:spPr bwMode="auto">
          <a:xfrm>
            <a:off x="3923531" y="4656038"/>
            <a:ext cx="5184973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ru-RU" b="1" dirty="0">
                <a:solidFill>
                  <a:srgbClr val="336699"/>
                </a:solidFill>
                <a:cs typeface="Arial" charset="0"/>
              </a:rPr>
              <a:t>Заместитель министра образования</a:t>
            </a:r>
            <a:br>
              <a:rPr lang="ru-RU" b="1" dirty="0">
                <a:solidFill>
                  <a:srgbClr val="336699"/>
                </a:solidFill>
                <a:cs typeface="Arial" charset="0"/>
              </a:rPr>
            </a:br>
            <a:r>
              <a:rPr lang="ru-RU" b="1" dirty="0">
                <a:solidFill>
                  <a:srgbClr val="336699"/>
                </a:solidFill>
                <a:cs typeface="Arial" charset="0"/>
              </a:rPr>
              <a:t>и науки Республики Татарстан </a:t>
            </a:r>
          </a:p>
          <a:p>
            <a:pPr eaLnBrk="1" hangingPunct="1">
              <a:spcBef>
                <a:spcPct val="20000"/>
              </a:spcBef>
            </a:pPr>
            <a:r>
              <a:rPr lang="ru-RU" b="1" dirty="0">
                <a:solidFill>
                  <a:srgbClr val="336699"/>
                </a:solidFill>
                <a:cs typeface="Arial" charset="0"/>
              </a:rPr>
              <a:t>Андрей Иванович Поминов</a:t>
            </a:r>
          </a:p>
        </p:txBody>
      </p:sp>
      <p:pic>
        <p:nvPicPr>
          <p:cNvPr id="3077" name="Picture 18" descr="Герб Республики Татарстан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00500" y="500063"/>
            <a:ext cx="1071563" cy="1071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69013"/>
            <a:ext cx="9144000" cy="788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831712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Диаграмма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23452084"/>
              </p:ext>
            </p:extLst>
          </p:nvPr>
        </p:nvGraphicFramePr>
        <p:xfrm>
          <a:off x="467544" y="836712"/>
          <a:ext cx="8208912" cy="57606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395536" y="220578"/>
            <a:ext cx="828092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 sz="2000" b="1" i="0" u="none" strike="noStrike" kern="1200" baseline="0">
                <a:solidFill>
                  <a:prstClr val="black"/>
                </a:solidFill>
                <a:latin typeface="+mn-lt"/>
                <a:ea typeface="+mn-ea"/>
                <a:cs typeface="+mn-cs"/>
              </a:defRPr>
            </a:pPr>
            <a:r>
              <a:rPr lang="ru-RU" sz="2200" b="1" dirty="0">
                <a:solidFill>
                  <a:schemeClr val="tx2"/>
                </a:solidFill>
              </a:rPr>
              <a:t>Доля школ, не создавших раздел</a:t>
            </a:r>
            <a:r>
              <a:rPr lang="en-US" sz="2200" b="1" dirty="0">
                <a:solidFill>
                  <a:schemeClr val="tx2"/>
                </a:solidFill>
              </a:rPr>
              <a:t> </a:t>
            </a:r>
            <a:r>
              <a:rPr lang="ru-RU" sz="2200" b="1" dirty="0">
                <a:solidFill>
                  <a:schemeClr val="tx2"/>
                </a:solidFill>
              </a:rPr>
              <a:t>«Прием заявлений в школу</a:t>
            </a:r>
            <a:r>
              <a:rPr lang="ru-RU" sz="2200" b="1" dirty="0" smtClean="0">
                <a:solidFill>
                  <a:schemeClr val="tx2"/>
                </a:solidFill>
              </a:rPr>
              <a:t>»</a:t>
            </a:r>
          </a:p>
          <a:p>
            <a:pPr algn="ctr">
              <a:defRPr sz="2000" b="1" i="0" u="none" strike="noStrike" kern="1200" baseline="0">
                <a:solidFill>
                  <a:prstClr val="black"/>
                </a:solidFill>
                <a:latin typeface="+mn-lt"/>
                <a:ea typeface="+mn-ea"/>
                <a:cs typeface="+mn-cs"/>
              </a:defRPr>
            </a:pPr>
            <a:r>
              <a:rPr lang="ru-RU" sz="2200" dirty="0" smtClean="0">
                <a:solidFill>
                  <a:schemeClr val="tx2"/>
                </a:solidFill>
              </a:rPr>
              <a:t>(данные на 17 октября 2011 года)</a:t>
            </a:r>
            <a:endParaRPr lang="ru-RU" sz="2200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32020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395536" y="220578"/>
            <a:ext cx="828092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 sz="2000" b="1" i="0" u="none" strike="noStrike" kern="1200" baseline="0">
                <a:solidFill>
                  <a:prstClr val="black"/>
                </a:solidFill>
                <a:latin typeface="+mn-lt"/>
                <a:ea typeface="+mn-ea"/>
                <a:cs typeface="+mn-cs"/>
              </a:defRPr>
            </a:pPr>
            <a:r>
              <a:rPr lang="ru-RU" sz="2200" b="1" dirty="0">
                <a:solidFill>
                  <a:schemeClr val="tx2"/>
                </a:solidFill>
              </a:rPr>
              <a:t>Доля школ, не создавших раздел</a:t>
            </a:r>
            <a:r>
              <a:rPr lang="en-US" sz="2200" b="1" dirty="0">
                <a:solidFill>
                  <a:schemeClr val="tx2"/>
                </a:solidFill>
              </a:rPr>
              <a:t> </a:t>
            </a:r>
            <a:r>
              <a:rPr lang="ru-RU" sz="2200" b="1" dirty="0">
                <a:solidFill>
                  <a:schemeClr val="tx2"/>
                </a:solidFill>
              </a:rPr>
              <a:t>«Прием заявлений в школу</a:t>
            </a:r>
            <a:r>
              <a:rPr lang="ru-RU" sz="2200" b="1" dirty="0" smtClean="0">
                <a:solidFill>
                  <a:schemeClr val="tx2"/>
                </a:solidFill>
              </a:rPr>
              <a:t>»</a:t>
            </a:r>
          </a:p>
          <a:p>
            <a:pPr algn="ctr">
              <a:defRPr sz="2000" b="1" i="0" u="none" strike="noStrike" kern="1200" baseline="0">
                <a:solidFill>
                  <a:prstClr val="black"/>
                </a:solidFill>
                <a:latin typeface="+mn-lt"/>
                <a:ea typeface="+mn-ea"/>
                <a:cs typeface="+mn-cs"/>
              </a:defRPr>
            </a:pPr>
            <a:r>
              <a:rPr lang="ru-RU" sz="2200" dirty="0" smtClean="0">
                <a:solidFill>
                  <a:schemeClr val="tx2"/>
                </a:solidFill>
              </a:rPr>
              <a:t>(данные на 21 декабря 2011 года)</a:t>
            </a:r>
            <a:endParaRPr lang="ru-RU" sz="2200" dirty="0">
              <a:solidFill>
                <a:schemeClr val="tx2"/>
              </a:solidFill>
            </a:endParaRPr>
          </a:p>
        </p:txBody>
      </p:sp>
      <p:graphicFrame>
        <p:nvGraphicFramePr>
          <p:cNvPr id="5" name="Диаграмма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73893457"/>
              </p:ext>
            </p:extLst>
          </p:nvPr>
        </p:nvGraphicFramePr>
        <p:xfrm>
          <a:off x="467544" y="1124744"/>
          <a:ext cx="8424936" cy="54726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8605156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5FC46F-B4FB-4601-9C79-5D8F0C2A68DD}" type="slidenum">
              <a:rPr lang="ru-RU"/>
              <a:pPr>
                <a:defRPr/>
              </a:pPr>
              <a:t>12</a:t>
            </a:fld>
            <a:endParaRPr lang="ru-RU"/>
          </a:p>
        </p:txBody>
      </p:sp>
      <p:pic>
        <p:nvPicPr>
          <p:cNvPr id="23555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69013"/>
            <a:ext cx="9144000" cy="788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556" name="Заголовок 8"/>
          <p:cNvSpPr>
            <a:spLocks noGrp="1"/>
          </p:cNvSpPr>
          <p:nvPr>
            <p:ph type="title" idx="4294967295"/>
          </p:nvPr>
        </p:nvSpPr>
        <p:spPr>
          <a:xfrm>
            <a:off x="714375" y="2928938"/>
            <a:ext cx="7772400" cy="1362075"/>
          </a:xfrm>
        </p:spPr>
        <p:txBody>
          <a:bodyPr anchor="t"/>
          <a:lstStyle/>
          <a:p>
            <a:pPr eaLnBrk="1" hangingPunct="1"/>
            <a:r>
              <a:rPr lang="ru-RU" sz="4000" b="1" smtClean="0">
                <a:solidFill>
                  <a:schemeClr val="tx2"/>
                </a:solidFill>
              </a:rPr>
              <a:t>СПАСИБО ЗА ВНИМАНИЕ!</a:t>
            </a:r>
          </a:p>
        </p:txBody>
      </p:sp>
      <p:pic>
        <p:nvPicPr>
          <p:cNvPr id="23557" name="Picture 18" descr="Герб Республики Татарстан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00500" y="642938"/>
            <a:ext cx="1071563" cy="1071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Номер слайда 5"/>
          <p:cNvSpPr txBox="1">
            <a:spLocks noGrp="1"/>
          </p:cNvSpPr>
          <p:nvPr/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</p:spPr>
        <p:txBody>
          <a:bodyPr anchor="ctr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B68574D9-F195-42BD-98AE-195C280DE2C3}" type="slidenum">
              <a:rPr lang="ru-RU" sz="1200">
                <a:solidFill>
                  <a:schemeClr val="tx1">
                    <a:tint val="75000"/>
                  </a:schemeClr>
                </a:solidFill>
                <a:latin typeface="+mn-lt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12</a:t>
            </a:fld>
            <a:endParaRPr lang="ru-RU" sz="1200">
              <a:solidFill>
                <a:schemeClr val="tx1">
                  <a:tint val="75000"/>
                </a:schemeClr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1245448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04B8983-BAD7-44B0-8080-FDE45A430341}" type="slidenum">
              <a:rPr lang="ru-RU"/>
              <a:pPr>
                <a:defRPr/>
              </a:pPr>
              <a:t>2</a:t>
            </a:fld>
            <a:endParaRPr lang="ru-RU"/>
          </a:p>
        </p:txBody>
      </p:sp>
      <p:pic>
        <p:nvPicPr>
          <p:cNvPr id="94210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69013"/>
            <a:ext cx="9144000" cy="788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4211" name="Rectangle 28"/>
          <p:cNvSpPr>
            <a:spLocks noChangeArrowheads="1"/>
          </p:cNvSpPr>
          <p:nvPr/>
        </p:nvSpPr>
        <p:spPr bwMode="auto">
          <a:xfrm>
            <a:off x="755650" y="1557338"/>
            <a:ext cx="7488238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30000"/>
              </a:spcBef>
            </a:pPr>
            <a:endParaRPr lang="ru-RU">
              <a:latin typeface="Calibri" pitchFamily="34" charset="0"/>
            </a:endParaRPr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215677" y="928290"/>
            <a:ext cx="8712646" cy="4770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 marL="342900" indent="-342900">
              <a:buFont typeface="Arial" pitchFamily="34" charset="0"/>
              <a:buChar char="•"/>
            </a:pPr>
            <a:r>
              <a:rPr lang="ru-RU" sz="2400" dirty="0" smtClean="0"/>
              <a:t> </a:t>
            </a:r>
            <a:r>
              <a:rPr lang="ru-RU" sz="2400" dirty="0"/>
              <a:t>Распоряжение Правительства Российской Федерации от 17.12.2009 №1993-р</a:t>
            </a:r>
          </a:p>
          <a:p>
            <a:pPr marL="342900" indent="-342900">
              <a:buFont typeface="Arial" pitchFamily="34" charset="0"/>
              <a:buChar char="•"/>
            </a:pPr>
            <a:endParaRPr lang="ru-RU" sz="2400" dirty="0"/>
          </a:p>
          <a:p>
            <a:pPr marL="342900" indent="-342900">
              <a:buFont typeface="Arial" pitchFamily="34" charset="0"/>
              <a:buChar char="•"/>
            </a:pPr>
            <a:r>
              <a:rPr lang="ru-RU" sz="2400" dirty="0" smtClean="0"/>
              <a:t>Постановление </a:t>
            </a:r>
            <a:r>
              <a:rPr lang="ru-RU" sz="2400" dirty="0"/>
              <a:t>Кабинета Министров Республики Татарстан №21 от 19.01.2011 «О Плане перехода на предоставление государственных, муниципальных и социально значимых услуг в электронном виде в Республике Татарстан»</a:t>
            </a:r>
          </a:p>
          <a:p>
            <a:pPr marL="342900" indent="-342900">
              <a:buFont typeface="Arial" pitchFamily="34" charset="0"/>
              <a:buChar char="•"/>
            </a:pPr>
            <a:endParaRPr lang="ru-RU" sz="2400" dirty="0"/>
          </a:p>
          <a:p>
            <a:pPr marL="342900" indent="-342900">
              <a:buFont typeface="Arial" pitchFamily="34" charset="0"/>
              <a:buChar char="•"/>
            </a:pPr>
            <a:r>
              <a:rPr lang="ru-RU" sz="2400" dirty="0" smtClean="0"/>
              <a:t>Распоряжение </a:t>
            </a:r>
            <a:r>
              <a:rPr lang="ru-RU" sz="2400" dirty="0"/>
              <a:t>Правительства Российской Федерации от 25.04.2011 №729-р</a:t>
            </a:r>
          </a:p>
          <a:p>
            <a:pPr algn="just"/>
            <a:endParaRPr lang="ru-RU" sz="3200" dirty="0" smtClean="0"/>
          </a:p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12 первоочередных услуг в сфере образования</a:t>
            </a:r>
            <a:endParaRPr lang="ru-RU" sz="3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8076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5" name="Rectangle 28"/>
          <p:cNvSpPr>
            <a:spLocks noChangeArrowheads="1"/>
          </p:cNvSpPr>
          <p:nvPr/>
        </p:nvSpPr>
        <p:spPr bwMode="auto">
          <a:xfrm>
            <a:off x="755650" y="1557338"/>
            <a:ext cx="7488238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30000"/>
              </a:spcBef>
            </a:pPr>
            <a:endParaRPr lang="ru-RU">
              <a:latin typeface="Calibri" pitchFamily="34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65422921"/>
              </p:ext>
            </p:extLst>
          </p:nvPr>
        </p:nvGraphicFramePr>
        <p:xfrm>
          <a:off x="179388" y="188641"/>
          <a:ext cx="8857108" cy="504055"/>
        </p:xfrm>
        <a:graphic>
          <a:graphicData uri="http://schemas.openxmlformats.org/drawingml/2006/table">
            <a:tbl>
              <a:tblPr firstRow="1" bandRow="1">
                <a:tableStyleId>{B301B821-A1FF-4177-AEE7-76D212191A09}</a:tableStyleId>
              </a:tblPr>
              <a:tblGrid>
                <a:gridCol w="8857108"/>
              </a:tblGrid>
              <a:tr h="50405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800" dirty="0" smtClean="0">
                          <a:effectLst/>
                          <a:latin typeface="+mn-lt"/>
                          <a:ea typeface="+mn-ea"/>
                        </a:rPr>
                        <a:t>Муниципальные</a:t>
                      </a:r>
                      <a:r>
                        <a:rPr lang="ru-RU" sz="2800" baseline="0" dirty="0" smtClean="0">
                          <a:effectLst/>
                          <a:latin typeface="+mn-lt"/>
                          <a:ea typeface="+mn-ea"/>
                        </a:rPr>
                        <a:t> услуги</a:t>
                      </a:r>
                      <a:endParaRPr lang="ru-RU" sz="28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4624" marR="24624" marT="0" marB="0" anchor="ctr"/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179512" y="836712"/>
            <a:ext cx="8856984" cy="526297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marL="342900" indent="-342900">
              <a:spcAft>
                <a:spcPts val="0"/>
              </a:spcAft>
              <a:buFont typeface="Arial" pitchFamily="34" charset="0"/>
              <a:buChar char="•"/>
            </a:pPr>
            <a:r>
              <a:rPr lang="ru-RU" sz="2400" dirty="0"/>
              <a:t>Прием заявлений, постановка на учет и зачисление детей в </a:t>
            </a:r>
            <a:r>
              <a:rPr lang="ru-RU" sz="2400" dirty="0" smtClean="0"/>
              <a:t>ДОУ </a:t>
            </a:r>
          </a:p>
          <a:p>
            <a:pPr marL="342900" indent="-342900">
              <a:spcAft>
                <a:spcPts val="0"/>
              </a:spcAft>
              <a:buFont typeface="Arial" pitchFamily="34" charset="0"/>
              <a:buChar char="•"/>
            </a:pPr>
            <a:r>
              <a:rPr lang="ru-RU" sz="2400" dirty="0" smtClean="0"/>
              <a:t>Оплата </a:t>
            </a:r>
            <a:r>
              <a:rPr lang="ru-RU" sz="2400" dirty="0"/>
              <a:t>услуг детских дошкольных учреждений</a:t>
            </a:r>
            <a:endParaRPr lang="ru-RU" sz="2400" dirty="0">
              <a:ea typeface="Calibri"/>
            </a:endParaRPr>
          </a:p>
          <a:p>
            <a:pPr marL="342900" indent="-342900">
              <a:buFont typeface="Arial" pitchFamily="34" charset="0"/>
              <a:buChar char="•"/>
              <a:defRPr/>
            </a:pPr>
            <a:r>
              <a:rPr lang="ru-RU" sz="2400" dirty="0" smtClean="0"/>
              <a:t>Предоставление </a:t>
            </a:r>
            <a:r>
              <a:rPr lang="ru-RU" sz="2400" dirty="0"/>
              <a:t>информации о текущей успеваемости учащегося, ведение электронного дневника и электронного журнала успеваемости</a:t>
            </a:r>
            <a:endParaRPr lang="ru-RU" sz="2400" dirty="0">
              <a:ea typeface="Calibri"/>
            </a:endParaRPr>
          </a:p>
          <a:p>
            <a:pPr marL="342900" indent="-342900">
              <a:buFont typeface="Arial" pitchFamily="34" charset="0"/>
              <a:buChar char="•"/>
              <a:defRPr/>
            </a:pPr>
            <a:r>
              <a:rPr lang="ru-RU" sz="2400" dirty="0" smtClean="0"/>
              <a:t>Предоставление </a:t>
            </a:r>
            <a:r>
              <a:rPr lang="ru-RU" sz="2400" dirty="0"/>
              <a:t>информации об образовательных программах и учебных планах, рабочих программах учебных курсов, предметов, дисциплин (модулей), годовых календарных учебных графиках</a:t>
            </a:r>
            <a:endParaRPr lang="ru-RU" sz="2400" dirty="0">
              <a:ea typeface="Calibri"/>
            </a:endParaRPr>
          </a:p>
          <a:p>
            <a:pPr marL="342900" indent="-342900">
              <a:buFont typeface="Arial" pitchFamily="34" charset="0"/>
              <a:buChar char="•"/>
              <a:defRPr/>
            </a:pPr>
            <a:r>
              <a:rPr lang="ru-RU" sz="2400" dirty="0" smtClean="0"/>
              <a:t>Зачисление </a:t>
            </a:r>
            <a:r>
              <a:rPr lang="ru-RU" sz="2400" dirty="0"/>
              <a:t>в образовательное </a:t>
            </a:r>
            <a:r>
              <a:rPr lang="ru-RU" sz="2400" dirty="0" smtClean="0"/>
              <a:t>учреждение</a:t>
            </a:r>
            <a:endParaRPr lang="ru-RU" sz="2400" dirty="0">
              <a:ea typeface="Calibri"/>
            </a:endParaRPr>
          </a:p>
          <a:p>
            <a:pPr marL="342900" indent="-342900">
              <a:buFont typeface="Arial" pitchFamily="34" charset="0"/>
              <a:buChar char="•"/>
              <a:defRPr/>
            </a:pPr>
            <a:r>
              <a:rPr lang="ru-RU" sz="2400" dirty="0" smtClean="0"/>
              <a:t>Предоставление </a:t>
            </a:r>
            <a:r>
              <a:rPr lang="ru-RU" sz="2400" dirty="0"/>
              <a:t>информации, прием документов органами опеки и попечительства от лиц, желающих установить опеку (попечительство</a:t>
            </a:r>
            <a:r>
              <a:rPr lang="ru-RU" sz="2400" dirty="0" smtClean="0"/>
              <a:t>)</a:t>
            </a:r>
            <a:endParaRPr lang="ru-RU" sz="2400" dirty="0">
              <a:ea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8484223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 override="childStyle">
                                        <p:cTn id="6" dur="5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EA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7" dur="5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EA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8" dur="5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6" presetClass="emph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 override="childStyle">
                                        <p:cTn id="10" dur="5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EA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1" dur="5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EA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2" dur="5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5" presetClass="emph" presetSubtype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25"/>
                                  </p:iterate>
                                  <p:childTnLst>
                                    <p:set>
                                      <p:cBhvr override="childStyle">
                                        <p:cTn id="14" dur="indefinite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5" presetClass="emph" presetSubtype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25"/>
                                  </p:iterate>
                                  <p:childTnLst>
                                    <p:set>
                                      <p:cBhvr override="childStyle">
                                        <p:cTn id="16" dur="indefinite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Диаграмма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31733920"/>
              </p:ext>
            </p:extLst>
          </p:nvPr>
        </p:nvGraphicFramePr>
        <p:xfrm>
          <a:off x="179512" y="260648"/>
          <a:ext cx="8856984" cy="63367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2861656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Диаграмма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831644432"/>
              </p:ext>
            </p:extLst>
          </p:nvPr>
        </p:nvGraphicFramePr>
        <p:xfrm>
          <a:off x="179512" y="404664"/>
          <a:ext cx="8856984" cy="61206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471918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052736"/>
            <a:ext cx="7038975" cy="439102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4793" y="2708920"/>
            <a:ext cx="7008964" cy="387074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1"/>
          <p:cNvSpPr txBox="1"/>
          <p:nvPr/>
        </p:nvSpPr>
        <p:spPr>
          <a:xfrm>
            <a:off x="1187624" y="153870"/>
            <a:ext cx="6840760" cy="610834"/>
          </a:xfrm>
          <a:prstGeom prst="rect">
            <a:avLst/>
          </a:prstGeom>
          <a:ln cap="rnd">
            <a:rou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2800" dirty="0" smtClean="0">
                <a:solidFill>
                  <a:srgbClr val="FF0000"/>
                </a:solidFill>
              </a:rPr>
              <a:t>Разделы созданы</a:t>
            </a:r>
            <a:r>
              <a:rPr lang="ru-RU" sz="2800" smtClean="0">
                <a:solidFill>
                  <a:srgbClr val="FF0000"/>
                </a:solidFill>
              </a:rPr>
              <a:t>,  но </a:t>
            </a:r>
            <a:r>
              <a:rPr lang="ru-RU" sz="2800" dirty="0" smtClean="0">
                <a:solidFill>
                  <a:srgbClr val="FF0000"/>
                </a:solidFill>
              </a:rPr>
              <a:t>не заполнены</a:t>
            </a:r>
            <a:endParaRPr lang="ru-RU" sz="2800" dirty="0">
              <a:solidFill>
                <a:srgbClr val="FF0000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6159178" y="4365104"/>
            <a:ext cx="577402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600" dirty="0" smtClean="0">
                <a:solidFill>
                  <a:srgbClr val="FF0000"/>
                </a:solidFill>
              </a:rPr>
              <a:t>?</a:t>
            </a:r>
            <a:endParaRPr lang="ru-RU" sz="66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34922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100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133"/>
          <a:stretch/>
        </p:blipFill>
        <p:spPr bwMode="auto">
          <a:xfrm>
            <a:off x="0" y="188640"/>
            <a:ext cx="9035846" cy="655272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Стрелка вверх 3"/>
          <p:cNvSpPr>
            <a:spLocks/>
          </p:cNvSpPr>
          <p:nvPr/>
        </p:nvSpPr>
        <p:spPr>
          <a:xfrm rot="-9000000">
            <a:off x="2430556" y="3432918"/>
            <a:ext cx="209288" cy="2872484"/>
          </a:xfrm>
          <a:prstGeom prst="upArrow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1"/>
          <p:cNvSpPr txBox="1"/>
          <p:nvPr/>
        </p:nvSpPr>
        <p:spPr>
          <a:xfrm>
            <a:off x="3203848" y="2780928"/>
            <a:ext cx="5400600" cy="936104"/>
          </a:xfrm>
          <a:prstGeom prst="rect">
            <a:avLst/>
          </a:prstGeom>
          <a:ln cap="rnd">
            <a:rou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2600" dirty="0" smtClean="0">
                <a:solidFill>
                  <a:srgbClr val="FF0000"/>
                </a:solidFill>
              </a:rPr>
              <a:t>Названия разделов не соответствуют инструктивному письму</a:t>
            </a:r>
            <a:endParaRPr lang="ru-RU" sz="2600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203848" y="4365104"/>
            <a:ext cx="5727864" cy="1200329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400" dirty="0" smtClean="0"/>
              <a:t>Это важно для реализации перехода с Портала услуг на соответствующие разделы сайтов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10171955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100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394"/>
          <a:stretch/>
        </p:blipFill>
        <p:spPr bwMode="auto">
          <a:xfrm>
            <a:off x="196712" y="732197"/>
            <a:ext cx="8784976" cy="510091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1"/>
          <p:cNvSpPr txBox="1"/>
          <p:nvPr/>
        </p:nvSpPr>
        <p:spPr>
          <a:xfrm>
            <a:off x="4283968" y="3933056"/>
            <a:ext cx="4032448" cy="1152128"/>
          </a:xfrm>
          <a:prstGeom prst="rect">
            <a:avLst/>
          </a:prstGeom>
          <a:ln cap="rnd">
            <a:rou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2800" dirty="0" smtClean="0">
                <a:solidFill>
                  <a:srgbClr val="FF0000"/>
                </a:solidFill>
              </a:rPr>
              <a:t>Информация не актуализируется</a:t>
            </a:r>
            <a:endParaRPr lang="ru-RU" sz="2800" dirty="0">
              <a:solidFill>
                <a:srgbClr val="FF0000"/>
              </a:solidFill>
            </a:endParaRPr>
          </a:p>
        </p:txBody>
      </p:sp>
      <p:sp>
        <p:nvSpPr>
          <p:cNvPr id="6" name="Стрелка вверх 5"/>
          <p:cNvSpPr/>
          <p:nvPr/>
        </p:nvSpPr>
        <p:spPr>
          <a:xfrm>
            <a:off x="5940152" y="2564904"/>
            <a:ext cx="216024" cy="1296144"/>
          </a:xfrm>
          <a:prstGeom prst="upArrow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239621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100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27"/>
          <p:cNvSpPr>
            <a:spLocks noChangeArrowheads="1"/>
          </p:cNvSpPr>
          <p:nvPr/>
        </p:nvSpPr>
        <p:spPr bwMode="auto">
          <a:xfrm>
            <a:off x="107504" y="118373"/>
            <a:ext cx="892899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2400" b="1" dirty="0" smtClean="0">
                <a:solidFill>
                  <a:srgbClr val="FF0000"/>
                </a:solidFill>
              </a:rPr>
              <a:t>Зачисление </a:t>
            </a:r>
            <a:r>
              <a:rPr lang="ru-RU" sz="2400" b="1" dirty="0">
                <a:solidFill>
                  <a:srgbClr val="FF0000"/>
                </a:solidFill>
              </a:rPr>
              <a:t>в образовательное </a:t>
            </a:r>
            <a:r>
              <a:rPr lang="ru-RU" sz="2400" b="1" dirty="0" smtClean="0">
                <a:solidFill>
                  <a:srgbClr val="FF0000"/>
                </a:solidFill>
              </a:rPr>
              <a:t>учреждение </a:t>
            </a:r>
          </a:p>
        </p:txBody>
      </p:sp>
      <p:pic>
        <p:nvPicPr>
          <p:cNvPr id="100360" name="Picture 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5" y="901076"/>
            <a:ext cx="4483445" cy="352839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0359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82152" y="2204864"/>
            <a:ext cx="4274024" cy="331236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0361" name="Picture 9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966"/>
          <a:stretch/>
        </p:blipFill>
        <p:spPr bwMode="auto">
          <a:xfrm>
            <a:off x="3419872" y="3645024"/>
            <a:ext cx="4462495" cy="290800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4860032" y="1742238"/>
            <a:ext cx="4176464" cy="1421928"/>
          </a:xfrm>
          <a:prstGeom prst="rect">
            <a:avLst/>
          </a:prstGeom>
          <a:solidFill>
            <a:schemeClr val="bg1"/>
          </a:solidFill>
          <a:effectLst>
            <a:glow rad="63500">
              <a:schemeClr val="accent5">
                <a:satMod val="175000"/>
                <a:alpha val="40000"/>
              </a:schemeClr>
            </a:glow>
          </a:effectLst>
        </p:spPr>
        <p:txBody>
          <a:bodyPr wrap="square" rtlCol="0">
            <a:spAutoFit/>
          </a:bodyPr>
          <a:lstStyle/>
          <a:p>
            <a:pPr marL="179388">
              <a:lnSpc>
                <a:spcPct val="120000"/>
              </a:lnSpc>
            </a:pPr>
            <a:r>
              <a:rPr lang="ru-RU" sz="1800" dirty="0" smtClean="0"/>
              <a:t>На Портале услуг </a:t>
            </a:r>
            <a:r>
              <a:rPr lang="en-US" sz="1800" dirty="0" smtClean="0">
                <a:hlinkClick r:id="rId5"/>
              </a:rPr>
              <a:t>http://uslugi.tatar.ru</a:t>
            </a:r>
            <a:r>
              <a:rPr lang="en-US" sz="1800" dirty="0" smtClean="0"/>
              <a:t> </a:t>
            </a:r>
            <a:r>
              <a:rPr lang="ru-RU" sz="1800" dirty="0" smtClean="0"/>
              <a:t>размещена информация о порядке зачисления в образовательные учреждения всех уровней</a:t>
            </a:r>
            <a:endParaRPr lang="ru-RU" sz="1800" dirty="0"/>
          </a:p>
        </p:txBody>
      </p:sp>
    </p:spTree>
    <p:extLst>
      <p:ext uri="{BB962C8B-B14F-4D97-AF65-F5344CB8AC3E}">
        <p14:creationId xmlns:p14="http://schemas.microsoft.com/office/powerpoint/2010/main" val="36774871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1047</TotalTime>
  <Words>286</Words>
  <Application>Microsoft Office PowerPoint</Application>
  <PresentationFormat>Экран (4:3)</PresentationFormat>
  <Paragraphs>40</Paragraphs>
  <Slides>12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О предоставлении муниципальных услуг в электронном виде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СПАСИБО ЗА ВНИМАНИЕ!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Vladimir</dc:creator>
  <cp:lastModifiedBy>AIPominov</cp:lastModifiedBy>
  <cp:revision>51</cp:revision>
  <cp:lastPrinted>2011-12-21T11:38:08Z</cp:lastPrinted>
  <dcterms:created xsi:type="dcterms:W3CDTF">2011-10-21T08:40:26Z</dcterms:created>
  <dcterms:modified xsi:type="dcterms:W3CDTF">2011-12-26T05:59:35Z</dcterms:modified>
</cp:coreProperties>
</file>